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Override3.xml" ContentType="application/vnd.openxmlformats-officedocument.themeOverride+xml"/>
  <Override PartName="/ppt/tags/tag5.xml" ContentType="application/vnd.openxmlformats-officedocument.presentationml.tags+xml"/>
  <Override PartName="/ppt/theme/themeOverride4.xml" ContentType="application/vnd.openxmlformats-officedocument.themeOverride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68" r:id="rId4"/>
    <p:sldId id="271" r:id="rId5"/>
    <p:sldId id="281" r:id="rId6"/>
    <p:sldId id="267" r:id="rId7"/>
    <p:sldId id="283" r:id="rId8"/>
    <p:sldId id="282" r:id="rId9"/>
    <p:sldId id="272" r:id="rId10"/>
    <p:sldId id="285" r:id="rId11"/>
    <p:sldId id="273" r:id="rId12"/>
    <p:sldId id="284" r:id="rId13"/>
    <p:sldId id="286" r:id="rId14"/>
    <p:sldId id="261" r:id="rId15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ECEF"/>
    <a:srgbClr val="CC4A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710" autoAdjust="0"/>
  </p:normalViewPr>
  <p:slideViewPr>
    <p:cSldViewPr snapToGrid="0">
      <p:cViewPr varScale="1">
        <p:scale>
          <a:sx n="103" d="100"/>
          <a:sy n="103" d="100"/>
        </p:scale>
        <p:origin x="138" y="3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media/media2.mp4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606CF4-FA77-4E71-BDBB-B62F97D48318}" type="datetimeFigureOut">
              <a:rPr lang="zh-CN" altLang="en-US" smtClean="0"/>
              <a:t>6/3 Wednesday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7EA511-84E0-4AE0-9842-AB0E10994B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011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EA511-84E0-4AE0-9842-AB0E10994BF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90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2" name="图片 1101">
            <a:extLst>
              <a:ext uri="{FF2B5EF4-FFF2-40B4-BE49-F238E27FC236}">
                <a16:creationId xmlns:a16="http://schemas.microsoft.com/office/drawing/2014/main" id="{F6B81E82-77CD-42EE-BB96-8BC6A5440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037350"/>
            <a:ext cx="7930836" cy="3820649"/>
          </a:xfrm>
          <a:prstGeom prst="rect">
            <a:avLst/>
          </a:prstGeom>
        </p:spPr>
      </p:pic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669925" y="3079043"/>
            <a:ext cx="10850563" cy="475132"/>
          </a:xfrm>
        </p:spPr>
        <p:txBody>
          <a:bodyPr anchor="ctr">
            <a:normAutofit/>
          </a:bodyPr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endParaRPr lang="zh-CN" altLang="en-US" dirty="0"/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669926" y="2321170"/>
            <a:ext cx="10850562" cy="749082"/>
          </a:xfrm>
        </p:spPr>
        <p:txBody>
          <a:bodyPr anchor="ctr">
            <a:normAutofit/>
          </a:bodyPr>
          <a:lstStyle>
            <a:lvl1pPr algn="r">
              <a:defRPr sz="3600" b="1">
                <a:solidFill>
                  <a:schemeClr val="tx1"/>
                </a:solidFill>
              </a:defRPr>
            </a:lvl1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1E475EF-3918-4C37-977A-956EB9D76F8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495" y="0"/>
            <a:ext cx="11473992" cy="2693989"/>
          </a:xfrm>
          <a:prstGeom prst="rect">
            <a:avLst/>
          </a:prstGeom>
        </p:spPr>
      </p:pic>
      <p:sp>
        <p:nvSpPr>
          <p:cNvPr id="20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669924" y="2927838"/>
            <a:ext cx="10850564" cy="501162"/>
          </a:xfrm>
          <a:noFill/>
        </p:spPr>
        <p:txBody>
          <a:bodyPr anchor="ctr">
            <a:normAutofit/>
          </a:bodyPr>
          <a:lstStyle>
            <a:lvl1pPr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单击此处添加幻灯片章节标题</a:t>
            </a:r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 hasCustomPrompt="1"/>
          </p:nvPr>
        </p:nvSpPr>
        <p:spPr>
          <a:xfrm>
            <a:off x="669924" y="3472000"/>
            <a:ext cx="10850564" cy="1082874"/>
          </a:xfrm>
          <a:noFill/>
        </p:spPr>
        <p:txBody>
          <a:bodyPr anchor="t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2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669925" y="3471306"/>
            <a:ext cx="1085056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F34571-20DC-4359-9C3B-4D92050F1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6/3 Wednesday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0BD28F-5F81-4628-B7F7-4CFA7C467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DEF377F-049F-4A50-A632-6FA81BE9B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69E689-614A-4297-B51A-02A57569B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6/3 Wednesday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9EA80CF-7ED1-4A0E-83CB-11D5DC0A5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1F512C-84E6-4139-A15F-D2EF1137D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967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5119B5B-C61F-4AAB-AD46-F9F017505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6/3 Wednesday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1E59CEA-4DBF-4E97-8194-416BC9ACE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E76FBFD-A931-4F8A-8815-3DCE3E771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8174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9" name="图片 1128">
            <a:extLst>
              <a:ext uri="{FF2B5EF4-FFF2-40B4-BE49-F238E27FC236}">
                <a16:creationId xmlns:a16="http://schemas.microsoft.com/office/drawing/2014/main" id="{21B0AEAA-D567-4486-80E1-08E446705B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037350"/>
            <a:ext cx="7930836" cy="3820649"/>
          </a:xfrm>
          <a:prstGeom prst="rect">
            <a:avLst/>
          </a:prstGeom>
        </p:spPr>
      </p:pic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207126" y="2235084"/>
            <a:ext cx="4482645" cy="973538"/>
          </a:xfrm>
        </p:spPr>
        <p:txBody>
          <a:bodyPr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结束语</a:t>
            </a:r>
          </a:p>
        </p:txBody>
      </p:sp>
      <p:sp>
        <p:nvSpPr>
          <p:cNvPr id="14" name="文本占位符 62"/>
          <p:cNvSpPr>
            <a:spLocks noGrp="1"/>
          </p:cNvSpPr>
          <p:nvPr>
            <p:ph type="body" sz="quarter" idx="17" hasCustomPrompt="1"/>
          </p:nvPr>
        </p:nvSpPr>
        <p:spPr>
          <a:xfrm>
            <a:off x="6207126" y="3486125"/>
            <a:ext cx="4482645" cy="310871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l">
              <a:buNone/>
              <a:defRPr lang="zh-CN" altLang="en-US" sz="14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zh-CN" altLang="en-US" dirty="0"/>
              <a:t>公司或署名</a:t>
            </a:r>
            <a:endParaRPr lang="en-US" altLang="zh-CN" dirty="0"/>
          </a:p>
        </p:txBody>
      </p:sp>
      <p:sp>
        <p:nvSpPr>
          <p:cNvPr id="15" name="文本占位符 62"/>
          <p:cNvSpPr>
            <a:spLocks noGrp="1"/>
          </p:cNvSpPr>
          <p:nvPr>
            <p:ph type="body" sz="quarter" idx="18" hasCustomPrompt="1"/>
          </p:nvPr>
        </p:nvSpPr>
        <p:spPr>
          <a:xfrm>
            <a:off x="6207126" y="3801759"/>
            <a:ext cx="4482645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4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zh-CN" altLang="en-US" dirty="0"/>
              <a:t>版权信息或网址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515100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6/3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515100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515100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669924" y="6240463"/>
            <a:ext cx="1085056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 userDrawn="1"/>
        </p:nvSpPr>
        <p:spPr>
          <a:xfrm>
            <a:off x="669923" y="1028700"/>
            <a:ext cx="10850563" cy="72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50" r:id="rId3"/>
    <p:sldLayoutId id="2147483654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08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6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1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.xml"/><Relationship Id="rId1" Type="http://schemas.openxmlformats.org/officeDocument/2006/relationships/themeOverride" Target="../theme/themeOverr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320EC9F-A5D2-4081-AFE8-34197272C1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aintBrus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522A2000-D21E-49BC-88D5-DFA0417E6DD9}"/>
              </a:ext>
            </a:extLst>
          </p:cNvPr>
          <p:cNvSpPr/>
          <p:nvPr/>
        </p:nvSpPr>
        <p:spPr>
          <a:xfrm>
            <a:off x="0" y="273455"/>
            <a:ext cx="12192000" cy="678268"/>
          </a:xfrm>
          <a:prstGeom prst="rect">
            <a:avLst/>
          </a:prstGeom>
          <a:solidFill>
            <a:schemeClr val="accent1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副标题 18"/>
          <p:cNvSpPr>
            <a:spLocks noGrp="1"/>
          </p:cNvSpPr>
          <p:nvPr>
            <p:ph type="subTitle" idx="1"/>
          </p:nvPr>
        </p:nvSpPr>
        <p:spPr>
          <a:xfrm>
            <a:off x="669926" y="5360330"/>
            <a:ext cx="10850563" cy="475132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无</a:t>
            </a:r>
            <a:r>
              <a:rPr lang="en-US" altLang="zh-CN" dirty="0">
                <a:solidFill>
                  <a:schemeClr val="bg1"/>
                </a:solidFill>
              </a:rPr>
              <a:t>62  </a:t>
            </a:r>
            <a:r>
              <a:rPr lang="zh-CN" altLang="en-US" dirty="0">
                <a:solidFill>
                  <a:schemeClr val="bg1"/>
                </a:solidFill>
              </a:rPr>
              <a:t>毕骏达             指导教师：孙忆南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18" name="标题 17"/>
          <p:cNvSpPr>
            <a:spLocks noGrp="1"/>
          </p:cNvSpPr>
          <p:nvPr>
            <p:ph type="ctrTitle"/>
          </p:nvPr>
        </p:nvSpPr>
        <p:spPr>
          <a:xfrm>
            <a:off x="669926" y="274227"/>
            <a:ext cx="10850562" cy="749082"/>
          </a:xfrm>
        </p:spPr>
        <p:txBody>
          <a:bodyPr/>
          <a:lstStyle/>
          <a:p>
            <a:pPr algn="ctr"/>
            <a:r>
              <a:rPr lang="zh-CN" altLang="en-US" dirty="0">
                <a:ln>
                  <a:solidFill>
                    <a:srgbClr val="7030A0"/>
                  </a:solidFill>
                </a:ln>
                <a:solidFill>
                  <a:schemeClr val="bg1"/>
                </a:solidFill>
              </a:rPr>
              <a:t>小型仿生跳跃滑翔运动装置 </a:t>
            </a:r>
            <a:r>
              <a:rPr lang="en-US" altLang="zh-CN" dirty="0">
                <a:ln>
                  <a:solidFill>
                    <a:srgbClr val="7030A0"/>
                  </a:solidFill>
                </a:ln>
                <a:solidFill>
                  <a:schemeClr val="bg1"/>
                </a:solidFill>
              </a:rPr>
              <a:t>– </a:t>
            </a:r>
            <a:r>
              <a:rPr lang="zh-CN" altLang="en-US" dirty="0">
                <a:ln>
                  <a:solidFill>
                    <a:srgbClr val="7030A0"/>
                  </a:solidFill>
                </a:ln>
                <a:solidFill>
                  <a:schemeClr val="bg1"/>
                </a:solidFill>
              </a:rPr>
              <a:t>终期答辩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ABCE46-06F9-4402-8950-B190AE817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机翼测试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8684510-85E1-4628-B160-16848C210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161350D-5583-4A7A-9DDD-994B83754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10</a:t>
            </a:fld>
            <a:endParaRPr lang="zh-CN" altLang="en-US"/>
          </a:p>
        </p:txBody>
      </p:sp>
      <p:pic>
        <p:nvPicPr>
          <p:cNvPr id="7" name="VID_20200601_223658">
            <a:hlinkClick r:id="" action="ppaction://media"/>
            <a:extLst>
              <a:ext uri="{FF2B5EF4-FFF2-40B4-BE49-F238E27FC236}">
                <a16:creationId xmlns:a16="http://schemas.microsoft.com/office/drawing/2014/main" id="{E1795DAC-D326-4BB0-B81C-C51DB0E78B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87368" y="1399592"/>
            <a:ext cx="7215673" cy="405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263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ABCE46-06F9-4402-8950-B190AE817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平地测试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8684510-85E1-4628-B160-16848C210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161350D-5583-4A7A-9DDD-994B83754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11</a:t>
            </a:fld>
            <a:endParaRPr lang="zh-CN" altLang="en-US"/>
          </a:p>
        </p:txBody>
      </p:sp>
      <p:pic>
        <p:nvPicPr>
          <p:cNvPr id="6" name="平地起跳">
            <a:hlinkClick r:id="" action="ppaction://media"/>
            <a:extLst>
              <a:ext uri="{FF2B5EF4-FFF2-40B4-BE49-F238E27FC236}">
                <a16:creationId xmlns:a16="http://schemas.microsoft.com/office/drawing/2014/main" id="{2338460E-430C-4C8C-A264-0B15623C0E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40424" y="1104509"/>
            <a:ext cx="2911151" cy="513732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4B55DF7-B6FC-4733-9DA5-445627451CF9}"/>
              </a:ext>
            </a:extLst>
          </p:cNvPr>
          <p:cNvSpPr txBox="1"/>
          <p:nvPr/>
        </p:nvSpPr>
        <p:spPr>
          <a:xfrm>
            <a:off x="7551575" y="5075854"/>
            <a:ext cx="1800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7030A0"/>
                </a:solidFill>
              </a:rPr>
              <a:t>机载相机视角</a:t>
            </a:r>
          </a:p>
        </p:txBody>
      </p:sp>
    </p:spTree>
    <p:extLst>
      <p:ext uri="{BB962C8B-B14F-4D97-AF65-F5344CB8AC3E}">
        <p14:creationId xmlns:p14="http://schemas.microsoft.com/office/powerpoint/2010/main" val="3939366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7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ABCE46-06F9-4402-8950-B190AE817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斜坡测试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8684510-85E1-4628-B160-16848C210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161350D-5583-4A7A-9DDD-994B83754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12</a:t>
            </a:fld>
            <a:endParaRPr lang="zh-CN" altLang="en-US"/>
          </a:p>
        </p:txBody>
      </p:sp>
      <p:pic>
        <p:nvPicPr>
          <p:cNvPr id="7" name="斜坡起跳">
            <a:hlinkClick r:id="" action="ppaction://media"/>
            <a:extLst>
              <a:ext uri="{FF2B5EF4-FFF2-40B4-BE49-F238E27FC236}">
                <a16:creationId xmlns:a16="http://schemas.microsoft.com/office/drawing/2014/main" id="{73C94540-B6F7-4D4B-88C1-FF88CF13B8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38073" y="1103962"/>
            <a:ext cx="2914263" cy="514281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7A5A896A-77A0-4F53-87FD-DEF7BE26A57D}"/>
              </a:ext>
            </a:extLst>
          </p:cNvPr>
          <p:cNvSpPr txBox="1"/>
          <p:nvPr/>
        </p:nvSpPr>
        <p:spPr>
          <a:xfrm>
            <a:off x="7552336" y="1894115"/>
            <a:ext cx="1800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7030A0"/>
                </a:solidFill>
              </a:rPr>
              <a:t>机载相机视角</a:t>
            </a:r>
          </a:p>
        </p:txBody>
      </p:sp>
    </p:spTree>
    <p:extLst>
      <p:ext uri="{BB962C8B-B14F-4D97-AF65-F5344CB8AC3E}">
        <p14:creationId xmlns:p14="http://schemas.microsoft.com/office/powerpoint/2010/main" val="278646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2F0689-9FD5-4738-A965-BC9CA97F6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改进方向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F920022-B7F3-4AE4-B7AB-2F505500A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13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CF5B06C-531F-4462-A2C1-FEFAA1F7300A}"/>
              </a:ext>
            </a:extLst>
          </p:cNvPr>
          <p:cNvSpPr/>
          <p:nvPr/>
        </p:nvSpPr>
        <p:spPr>
          <a:xfrm>
            <a:off x="976603" y="1571809"/>
            <a:ext cx="9893559" cy="167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增加霍尔传感器，对电机进行力矩控制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对腿部连接件进行重新设计，减小晃动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增加额外的自由度对身体重心进行控制</a:t>
            </a:r>
          </a:p>
        </p:txBody>
      </p:sp>
    </p:spTree>
    <p:extLst>
      <p:ext uri="{BB962C8B-B14F-4D97-AF65-F5344CB8AC3E}">
        <p14:creationId xmlns:p14="http://schemas.microsoft.com/office/powerpoint/2010/main" val="2671485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6D1ACF1E-6F39-400C-9600-34E97D339D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705262" y="3139092"/>
            <a:ext cx="1815226" cy="973538"/>
          </a:xfrm>
        </p:spPr>
        <p:txBody>
          <a:bodyPr/>
          <a:lstStyle/>
          <a:p>
            <a:r>
              <a:rPr lang="zh-CN" altLang="en-US" sz="2400" b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感谢聆听</a:t>
            </a:r>
            <a:r>
              <a:rPr lang="en-US" altLang="zh-CN" sz="2400" b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~</a:t>
            </a:r>
            <a:endParaRPr lang="zh-CN" altLang="en-US" sz="2400" b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259043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模块概述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腿</a:t>
            </a:r>
            <a:endParaRPr lang="en-US" altLang="zh-CN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机翼</a:t>
            </a:r>
            <a:endParaRPr lang="en-US" altLang="zh-CN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电路</a:t>
            </a:r>
            <a:endParaRPr lang="en-US" altLang="zh-CN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通信协议</a:t>
            </a:r>
            <a:endParaRPr lang="en-US" altLang="zh-CN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371597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378549-547B-44E5-8938-2AC9E974B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腿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4F1C410-37C6-4786-B4DF-AA958FF3E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2060ED3-0A4F-484D-91B8-B6317CE66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3</a:t>
            </a:fld>
            <a:endParaRPr lang="zh-CN" altLang="en-US"/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967B89A7-175F-4938-84D6-CC08821D0E1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135" y="1645851"/>
            <a:ext cx="2674723" cy="3566297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3FED5B17-94FE-4F96-8C91-F075AE39CE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03" y="1645851"/>
            <a:ext cx="4719348" cy="356629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75A8B31-546F-44D3-A81F-97275645D6E1}"/>
              </a:ext>
            </a:extLst>
          </p:cNvPr>
          <p:cNvSpPr txBox="1"/>
          <p:nvPr/>
        </p:nvSpPr>
        <p:spPr>
          <a:xfrm>
            <a:off x="935002" y="5309626"/>
            <a:ext cx="4719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设计图（右视）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428E6AE6-901E-47F0-9A54-15D28B98285F}"/>
              </a:ext>
            </a:extLst>
          </p:cNvPr>
          <p:cNvSpPr txBox="1"/>
          <p:nvPr/>
        </p:nvSpPr>
        <p:spPr>
          <a:xfrm>
            <a:off x="7336136" y="5309626"/>
            <a:ext cx="2674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实物图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E9548E9-932D-41BB-9839-AFE3448AE571}"/>
              </a:ext>
            </a:extLst>
          </p:cNvPr>
          <p:cNvSpPr txBox="1"/>
          <p:nvPr/>
        </p:nvSpPr>
        <p:spPr>
          <a:xfrm>
            <a:off x="10065542" y="4088754"/>
            <a:ext cx="1849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7030A0"/>
                </a:solidFill>
              </a:rPr>
              <a:t>1.5mm</a:t>
            </a:r>
            <a:r>
              <a:rPr lang="zh-CN" altLang="en-US" dirty="0">
                <a:solidFill>
                  <a:srgbClr val="7030A0"/>
                </a:solidFill>
              </a:rPr>
              <a:t>碳纤维板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CC02166-EF54-4A80-9A9D-FEA205D75697}"/>
              </a:ext>
            </a:extLst>
          </p:cNvPr>
          <p:cNvSpPr txBox="1"/>
          <p:nvPr/>
        </p:nvSpPr>
        <p:spPr>
          <a:xfrm>
            <a:off x="5756675" y="3059668"/>
            <a:ext cx="1524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7030A0"/>
                </a:solidFill>
              </a:rPr>
              <a:t>2mm</a:t>
            </a:r>
            <a:r>
              <a:rPr lang="zh-CN" altLang="en-US" dirty="0">
                <a:solidFill>
                  <a:srgbClr val="7030A0"/>
                </a:solidFill>
              </a:rPr>
              <a:t>轴</a:t>
            </a:r>
            <a:r>
              <a:rPr lang="en-US" altLang="zh-CN" dirty="0">
                <a:solidFill>
                  <a:srgbClr val="7030A0"/>
                </a:solidFill>
              </a:rPr>
              <a:t>+</a:t>
            </a:r>
            <a:r>
              <a:rPr lang="zh-CN" altLang="en-US" dirty="0">
                <a:solidFill>
                  <a:srgbClr val="7030A0"/>
                </a:solidFill>
              </a:rPr>
              <a:t>卡簧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F910C835-EBB1-47AD-8FFA-732A5F60947B}"/>
              </a:ext>
            </a:extLst>
          </p:cNvPr>
          <p:cNvSpPr txBox="1"/>
          <p:nvPr/>
        </p:nvSpPr>
        <p:spPr>
          <a:xfrm>
            <a:off x="10123424" y="2262066"/>
            <a:ext cx="1400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7030A0"/>
                </a:solidFill>
              </a:rPr>
              <a:t>铝合金齿轮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9370553A-447A-4956-8443-DEA3EBF88DC3}"/>
              </a:ext>
            </a:extLst>
          </p:cNvPr>
          <p:cNvSpPr txBox="1"/>
          <p:nvPr/>
        </p:nvSpPr>
        <p:spPr>
          <a:xfrm>
            <a:off x="6167535" y="4576368"/>
            <a:ext cx="1113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7030A0"/>
                </a:solidFill>
              </a:rPr>
              <a:t>碳纤维杆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00F5DD38-742E-49B9-B07C-3A286E999A7B}"/>
              </a:ext>
            </a:extLst>
          </p:cNvPr>
          <p:cNvCxnSpPr>
            <a:cxnSpLocks/>
            <a:stCxn id="45" idx="3"/>
          </p:cNvCxnSpPr>
          <p:nvPr/>
        </p:nvCxnSpPr>
        <p:spPr>
          <a:xfrm>
            <a:off x="7281451" y="4761034"/>
            <a:ext cx="89216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62799E12-77C5-481F-802E-2D88D5F025F2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7281451" y="3244334"/>
            <a:ext cx="80819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5F53A636-2103-4646-AFC3-E5728E08C386}"/>
              </a:ext>
            </a:extLst>
          </p:cNvPr>
          <p:cNvCxnSpPr>
            <a:cxnSpLocks/>
            <a:stCxn id="44" idx="1"/>
          </p:cNvCxnSpPr>
          <p:nvPr/>
        </p:nvCxnSpPr>
        <p:spPr>
          <a:xfrm flipH="1">
            <a:off x="9121784" y="2446732"/>
            <a:ext cx="100164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83576709-20D9-4BC9-9E16-B9669D1C5D4C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9121784" y="4273420"/>
            <a:ext cx="94375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5901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BB13D8-EB45-4D97-AD35-77617C5A7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翅膀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CBDDFDD-E25A-4BD9-BF19-3444C0DC6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6C137BB-8106-407D-9C58-569FE39C1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263FD28-B142-48D0-800A-9B203DDE0F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24" y="1647299"/>
            <a:ext cx="5022076" cy="356340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431F2F8-D746-43C1-B22D-C650631550E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9284" y="1647299"/>
            <a:ext cx="4751203" cy="3563402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81C910FB-B9B0-47A9-BD9A-AE25CF05BB4D}"/>
              </a:ext>
            </a:extLst>
          </p:cNvPr>
          <p:cNvSpPr txBox="1"/>
          <p:nvPr/>
        </p:nvSpPr>
        <p:spPr>
          <a:xfrm>
            <a:off x="671514" y="5309626"/>
            <a:ext cx="5014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设计图（等轴测）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47E90D8-492B-4089-99BA-77AC0D6A1AEF}"/>
              </a:ext>
            </a:extLst>
          </p:cNvPr>
          <p:cNvSpPr txBox="1"/>
          <p:nvPr/>
        </p:nvSpPr>
        <p:spPr>
          <a:xfrm>
            <a:off x="6769283" y="5309626"/>
            <a:ext cx="4751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实物图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C99B42B-3FB2-4399-B3AC-A6D4704A8300}"/>
              </a:ext>
            </a:extLst>
          </p:cNvPr>
          <p:cNvSpPr txBox="1"/>
          <p:nvPr/>
        </p:nvSpPr>
        <p:spPr>
          <a:xfrm>
            <a:off x="5946004" y="463654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7030A0"/>
                </a:solidFill>
              </a:rPr>
              <a:t>碳纤维杆</a:t>
            </a: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690AA3A7-AB02-4225-B651-51DCD7B515FD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7054000" y="4821207"/>
            <a:ext cx="122497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CC672B39-2E21-48BD-9C54-474ACDFD8682}"/>
              </a:ext>
            </a:extLst>
          </p:cNvPr>
          <p:cNvSpPr txBox="1"/>
          <p:nvPr/>
        </p:nvSpPr>
        <p:spPr>
          <a:xfrm>
            <a:off x="10810364" y="2866835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7030A0"/>
                </a:solidFill>
              </a:rPr>
              <a:t>3D</a:t>
            </a:r>
            <a:r>
              <a:rPr lang="zh-CN" altLang="en-US" dirty="0">
                <a:solidFill>
                  <a:srgbClr val="7030A0"/>
                </a:solidFill>
              </a:rPr>
              <a:t>打印接头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2F41BABA-9CCA-4B80-BD01-6774D20C8EB2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10226351" y="3051501"/>
            <a:ext cx="58401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D312C550-495F-442A-A493-43A751CC9DC8}"/>
              </a:ext>
            </a:extLst>
          </p:cNvPr>
          <p:cNvSpPr txBox="1"/>
          <p:nvPr/>
        </p:nvSpPr>
        <p:spPr>
          <a:xfrm>
            <a:off x="11081904" y="362183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7030A0"/>
                </a:solidFill>
              </a:rPr>
              <a:t>铜轴承</a:t>
            </a: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F546875-867F-4EA5-B708-F2D212860142}"/>
              </a:ext>
            </a:extLst>
          </p:cNvPr>
          <p:cNvCxnSpPr>
            <a:cxnSpLocks/>
            <a:stCxn id="24" idx="1"/>
          </p:cNvCxnSpPr>
          <p:nvPr/>
        </p:nvCxnSpPr>
        <p:spPr>
          <a:xfrm flipH="1" flipV="1">
            <a:off x="9405257" y="3806499"/>
            <a:ext cx="1676647" cy="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8064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BB13D8-EB45-4D97-AD35-77617C5A7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机翼接头的设计迭代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CBDDFDD-E25A-4BD9-BF19-3444C0DC6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6C137BB-8106-407D-9C58-569FE39C1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5</a:t>
            </a:fld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D2E1090-D594-4CD2-8C37-DC0D96C07D5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041" y="1628083"/>
            <a:ext cx="4802445" cy="360183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98B63BA-A1B5-4B47-9487-0572C9C50FB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23" y="1628082"/>
            <a:ext cx="4802445" cy="3601835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9F5D50FB-67C6-461C-A1EC-EDE500101C4C}"/>
              </a:ext>
            </a:extLst>
          </p:cNvPr>
          <p:cNvSpPr txBox="1"/>
          <p:nvPr/>
        </p:nvSpPr>
        <p:spPr>
          <a:xfrm>
            <a:off x="669923" y="5309626"/>
            <a:ext cx="4802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3D</a:t>
            </a:r>
            <a:r>
              <a:rPr lang="zh-CN" altLang="en-US" dirty="0"/>
              <a:t>打印滑环（右）和直线轴承（左）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F92BAC49-2C54-473C-9CC7-FD6AD2B62190}"/>
              </a:ext>
            </a:extLst>
          </p:cNvPr>
          <p:cNvSpPr txBox="1"/>
          <p:nvPr/>
        </p:nvSpPr>
        <p:spPr>
          <a:xfrm>
            <a:off x="6718041" y="5309626"/>
            <a:ext cx="4802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最终方案：双万向节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A73A4D6-9980-4059-A1BF-AA612A284514}"/>
              </a:ext>
            </a:extLst>
          </p:cNvPr>
          <p:cNvSpPr txBox="1"/>
          <p:nvPr/>
        </p:nvSpPr>
        <p:spPr>
          <a:xfrm>
            <a:off x="10652654" y="1179042"/>
            <a:ext cx="1458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7030A0"/>
                </a:solidFill>
              </a:rPr>
              <a:t>铜轴承</a:t>
            </a:r>
            <a:r>
              <a:rPr lang="en-US" altLang="zh-CN" dirty="0">
                <a:solidFill>
                  <a:srgbClr val="7030A0"/>
                </a:solidFill>
              </a:rPr>
              <a:t>(</a:t>
            </a:r>
            <a:r>
              <a:rPr lang="zh-CN" altLang="en-US" dirty="0">
                <a:solidFill>
                  <a:srgbClr val="7030A0"/>
                </a:solidFill>
              </a:rPr>
              <a:t>固定</a:t>
            </a:r>
            <a:r>
              <a:rPr lang="en-US" altLang="zh-CN" dirty="0">
                <a:solidFill>
                  <a:srgbClr val="7030A0"/>
                </a:solidFill>
              </a:rPr>
              <a:t>)</a:t>
            </a:r>
            <a:endParaRPr lang="zh-CN" altLang="en-US" dirty="0">
              <a:solidFill>
                <a:srgbClr val="7030A0"/>
              </a:solidFill>
            </a:endParaRP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72C3C388-611B-4BC9-AC53-142A66748658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10487608" y="1548374"/>
            <a:ext cx="894287" cy="11005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0395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27FD27-693B-4444-9135-DF8B5362C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电路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4CC780C-4398-4F2C-876F-727F48D69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4446653-69B8-4214-9496-A3686115D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6</a:t>
            </a:fld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2CE6891-9548-45DB-8D00-42F84AC89E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041" y="1628083"/>
            <a:ext cx="4802445" cy="360183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B1C8175-697D-4651-9292-9009B99E6CF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23" y="1628083"/>
            <a:ext cx="4802445" cy="3601833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26D4DB74-B135-46CE-9F79-39DE9E31C71B}"/>
              </a:ext>
            </a:extLst>
          </p:cNvPr>
          <p:cNvSpPr txBox="1"/>
          <p:nvPr/>
        </p:nvSpPr>
        <p:spPr>
          <a:xfrm>
            <a:off x="669923" y="5309626"/>
            <a:ext cx="4802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正面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61A07E5-6688-4B15-BDEE-67D2915CC3D0}"/>
              </a:ext>
            </a:extLst>
          </p:cNvPr>
          <p:cNvSpPr txBox="1"/>
          <p:nvPr/>
        </p:nvSpPr>
        <p:spPr>
          <a:xfrm>
            <a:off x="6718041" y="5309626"/>
            <a:ext cx="4802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背面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5F52A826-D075-4656-B6FF-3C048D93110D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9983755" y="3244333"/>
            <a:ext cx="902394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33702FFE-4267-4751-927C-1827804F0477}"/>
              </a:ext>
            </a:extLst>
          </p:cNvPr>
          <p:cNvSpPr txBox="1"/>
          <p:nvPr/>
        </p:nvSpPr>
        <p:spPr>
          <a:xfrm>
            <a:off x="10886149" y="3059667"/>
            <a:ext cx="1340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7030A0"/>
                </a:solidFill>
              </a:rPr>
              <a:t>5V DC-DC</a:t>
            </a:r>
            <a:endParaRPr lang="zh-CN" altLang="en-US" dirty="0">
              <a:solidFill>
                <a:srgbClr val="7030A0"/>
              </a:solidFill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3A0B7753-CE61-4717-8FFA-3903757D72AA}"/>
              </a:ext>
            </a:extLst>
          </p:cNvPr>
          <p:cNvCxnSpPr>
            <a:cxnSpLocks/>
          </p:cNvCxnSpPr>
          <p:nvPr/>
        </p:nvCxnSpPr>
        <p:spPr>
          <a:xfrm>
            <a:off x="6121400" y="2752531"/>
            <a:ext cx="335384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157CBD17-1847-4AB4-98E9-3712DBAB5A02}"/>
              </a:ext>
            </a:extLst>
          </p:cNvPr>
          <p:cNvCxnSpPr>
            <a:cxnSpLocks/>
          </p:cNvCxnSpPr>
          <p:nvPr/>
        </p:nvCxnSpPr>
        <p:spPr>
          <a:xfrm>
            <a:off x="6176865" y="2839617"/>
            <a:ext cx="223140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6E8F4A78-2185-48E3-9DF2-1F68258AD3A8}"/>
              </a:ext>
            </a:extLst>
          </p:cNvPr>
          <p:cNvCxnSpPr>
            <a:cxnSpLocks/>
          </p:cNvCxnSpPr>
          <p:nvPr/>
        </p:nvCxnSpPr>
        <p:spPr>
          <a:xfrm>
            <a:off x="6121400" y="2936681"/>
            <a:ext cx="335384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18EED87F-B57F-4843-86E1-ACA161FFE323}"/>
              </a:ext>
            </a:extLst>
          </p:cNvPr>
          <p:cNvCxnSpPr>
            <a:cxnSpLocks/>
          </p:cNvCxnSpPr>
          <p:nvPr/>
        </p:nvCxnSpPr>
        <p:spPr>
          <a:xfrm>
            <a:off x="6176865" y="3016384"/>
            <a:ext cx="223140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8CF9E4CC-A4EB-4E1A-B6CB-4FDECF350683}"/>
              </a:ext>
            </a:extLst>
          </p:cNvPr>
          <p:cNvCxnSpPr/>
          <p:nvPr/>
        </p:nvCxnSpPr>
        <p:spPr>
          <a:xfrm>
            <a:off x="6288435" y="3016384"/>
            <a:ext cx="0" cy="109371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531E9AB0-0D6A-4E0D-B4DF-C788ADC28CED}"/>
              </a:ext>
            </a:extLst>
          </p:cNvPr>
          <p:cNvCxnSpPr/>
          <p:nvPr/>
        </p:nvCxnSpPr>
        <p:spPr>
          <a:xfrm>
            <a:off x="6288435" y="2643160"/>
            <a:ext cx="0" cy="109371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DCC870D6-199F-47C8-B92C-5F7E27FDB83E}"/>
              </a:ext>
            </a:extLst>
          </p:cNvPr>
          <p:cNvCxnSpPr>
            <a:cxnSpLocks/>
          </p:cNvCxnSpPr>
          <p:nvPr/>
        </p:nvCxnSpPr>
        <p:spPr>
          <a:xfrm>
            <a:off x="6288435" y="2643160"/>
            <a:ext cx="956915" cy="33583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D93C439C-213D-4066-AE6B-E4A8B6E8B260}"/>
              </a:ext>
            </a:extLst>
          </p:cNvPr>
          <p:cNvCxnSpPr>
            <a:cxnSpLocks/>
          </p:cNvCxnSpPr>
          <p:nvPr/>
        </p:nvCxnSpPr>
        <p:spPr>
          <a:xfrm flipV="1">
            <a:off x="6288434" y="3033745"/>
            <a:ext cx="1058516" cy="9201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1B59419E-1B65-4E85-AFBF-E979AA395CAF}"/>
              </a:ext>
            </a:extLst>
          </p:cNvPr>
          <p:cNvCxnSpPr>
            <a:cxnSpLocks/>
            <a:stCxn id="42" idx="3"/>
          </p:cNvCxnSpPr>
          <p:nvPr/>
        </p:nvCxnSpPr>
        <p:spPr>
          <a:xfrm>
            <a:off x="923732" y="4473484"/>
            <a:ext cx="1514637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>
            <a:extLst>
              <a:ext uri="{FF2B5EF4-FFF2-40B4-BE49-F238E27FC236}">
                <a16:creationId xmlns:a16="http://schemas.microsoft.com/office/drawing/2014/main" id="{9FA0E609-68AF-4E33-AE0E-E23ED949B5C9}"/>
              </a:ext>
            </a:extLst>
          </p:cNvPr>
          <p:cNvSpPr txBox="1"/>
          <p:nvPr/>
        </p:nvSpPr>
        <p:spPr>
          <a:xfrm>
            <a:off x="282408" y="4288818"/>
            <a:ext cx="64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7030A0"/>
                </a:solidFill>
              </a:rPr>
              <a:t>电机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9AC17573-1DB0-4D51-B8EB-C5DCE8F455E9}"/>
              </a:ext>
            </a:extLst>
          </p:cNvPr>
          <p:cNvSpPr txBox="1"/>
          <p:nvPr/>
        </p:nvSpPr>
        <p:spPr>
          <a:xfrm>
            <a:off x="4892970" y="3154361"/>
            <a:ext cx="1363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7030A0"/>
                </a:solidFill>
              </a:rPr>
              <a:t>电机控制板</a:t>
            </a:r>
          </a:p>
        </p:txBody>
      </p: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F475FC4C-EDAF-4669-BF06-FD1C42656756}"/>
              </a:ext>
            </a:extLst>
          </p:cNvPr>
          <p:cNvCxnSpPr>
            <a:cxnSpLocks/>
            <a:stCxn id="48" idx="1"/>
          </p:cNvCxnSpPr>
          <p:nvPr/>
        </p:nvCxnSpPr>
        <p:spPr>
          <a:xfrm flipH="1">
            <a:off x="2740024" y="3339027"/>
            <a:ext cx="215294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338CA95B-B957-4E23-895F-F5D53692E7E0}"/>
              </a:ext>
            </a:extLst>
          </p:cNvPr>
          <p:cNvSpPr txBox="1"/>
          <p:nvPr/>
        </p:nvSpPr>
        <p:spPr>
          <a:xfrm>
            <a:off x="131120" y="2328513"/>
            <a:ext cx="910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7030A0"/>
                </a:solidFill>
              </a:rPr>
              <a:t>主控板</a:t>
            </a:r>
          </a:p>
        </p:txBody>
      </p: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22B00F4B-5594-4752-8186-A93C343DFB7F}"/>
              </a:ext>
            </a:extLst>
          </p:cNvPr>
          <p:cNvCxnSpPr>
            <a:cxnSpLocks/>
            <a:stCxn id="52" idx="3"/>
          </p:cNvCxnSpPr>
          <p:nvPr/>
        </p:nvCxnSpPr>
        <p:spPr>
          <a:xfrm>
            <a:off x="1041691" y="2513179"/>
            <a:ext cx="130962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064583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F47710-1AA4-4511-ACB4-2AE0E1157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通信协议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C4D0071-DF6F-4D3D-A74A-6A3B9FBCC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7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398FF2C-A38B-41D5-9819-EDDBF5DC44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24" y="1436039"/>
            <a:ext cx="5346514" cy="187073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B65A015-0A02-4B08-814D-B4F2A04296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0362" y="1436039"/>
            <a:ext cx="4810125" cy="3514725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34A6FAA7-1391-4DC9-AD1D-663D32B87147}"/>
              </a:ext>
            </a:extLst>
          </p:cNvPr>
          <p:cNvSpPr/>
          <p:nvPr/>
        </p:nvSpPr>
        <p:spPr>
          <a:xfrm>
            <a:off x="669924" y="3551224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例子</a:t>
            </a:r>
            <a:r>
              <a:rPr lang="en-US" altLang="zh-CN" dirty="0"/>
              <a:t>(hex):</a:t>
            </a:r>
          </a:p>
          <a:p>
            <a:endParaRPr lang="en-US" altLang="zh-CN" dirty="0"/>
          </a:p>
          <a:p>
            <a:r>
              <a:rPr lang="en-US" altLang="zh-CN" dirty="0"/>
              <a:t>06 00 06 </a:t>
            </a:r>
            <a:r>
              <a:rPr lang="zh-CN" altLang="en-US" dirty="0"/>
              <a:t>获取开发板信息</a:t>
            </a:r>
            <a:endParaRPr lang="en-US" altLang="zh-CN" dirty="0"/>
          </a:p>
          <a:p>
            <a:r>
              <a:rPr lang="en-US" altLang="zh-CN" dirty="0"/>
              <a:t>03 01 01 05 </a:t>
            </a:r>
            <a:r>
              <a:rPr lang="zh-CN" altLang="en-US" dirty="0"/>
              <a:t>启动电机</a:t>
            </a:r>
            <a:endParaRPr lang="en-US" altLang="zh-CN" dirty="0"/>
          </a:p>
          <a:p>
            <a:r>
              <a:rPr lang="en-US" altLang="zh-CN" dirty="0"/>
              <a:t>03 01 02 06 </a:t>
            </a:r>
            <a:r>
              <a:rPr lang="zh-CN" altLang="en-US" dirty="0"/>
              <a:t>停止电机</a:t>
            </a:r>
          </a:p>
        </p:txBody>
      </p:sp>
    </p:spTree>
    <p:extLst>
      <p:ext uri="{BB962C8B-B14F-4D97-AF65-F5344CB8AC3E}">
        <p14:creationId xmlns:p14="http://schemas.microsoft.com/office/powerpoint/2010/main" val="2268762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3471999"/>
            <a:ext cx="10850564" cy="1575861"/>
          </a:xfrm>
        </p:spPr>
        <p:txBody>
          <a:bodyPr>
            <a:norm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腿部测试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机翼测试</a:t>
            </a:r>
            <a:endParaRPr lang="en-US" altLang="zh-CN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平地测试</a:t>
            </a:r>
            <a:endParaRPr lang="en-US" altLang="zh-CN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斜坡测试</a:t>
            </a:r>
            <a:endParaRPr lang="en-US" altLang="zh-CN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8982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ABCE46-06F9-4402-8950-B190AE817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腿部测试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8684510-85E1-4628-B160-16848C210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161350D-5583-4A7A-9DDD-994B83754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9</a:t>
            </a:fld>
            <a:endParaRPr lang="zh-CN" altLang="en-US"/>
          </a:p>
        </p:txBody>
      </p:sp>
      <p:pic>
        <p:nvPicPr>
          <p:cNvPr id="8" name="VID_20200602_001028">
            <a:hlinkClick r:id="" action="ppaction://media"/>
            <a:extLst>
              <a:ext uri="{FF2B5EF4-FFF2-40B4-BE49-F238E27FC236}">
                <a16:creationId xmlns:a16="http://schemas.microsoft.com/office/drawing/2014/main" id="{D5C21F27-8D72-46B8-B889-FB2E209935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3524102" y="2231797"/>
            <a:ext cx="5142205" cy="2892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94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3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THEME" val="#2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heme/theme1.xml><?xml version="1.0" encoding="utf-8"?>
<a:theme xmlns:a="http://schemas.openxmlformats.org/drawingml/2006/main" name="主题5">
  <a:themeElements>
    <a:clrScheme name="自定义 26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698FCE"/>
      </a:accent1>
      <a:accent2>
        <a:srgbClr val="969EC2"/>
      </a:accent2>
      <a:accent3>
        <a:srgbClr val="85C2BC"/>
      </a:accent3>
      <a:accent4>
        <a:srgbClr val="FAD25F"/>
      </a:accent4>
      <a:accent5>
        <a:srgbClr val="99CAE6"/>
      </a:accent5>
      <a:accent6>
        <a:srgbClr val="8491CB"/>
      </a:accent6>
      <a:hlink>
        <a:srgbClr val="7DC8EB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78495"/>
    </a:dk2>
    <a:lt2>
      <a:srgbClr val="F0F0F0"/>
    </a:lt2>
    <a:accent1>
      <a:srgbClr val="698FCE"/>
    </a:accent1>
    <a:accent2>
      <a:srgbClr val="969EC2"/>
    </a:accent2>
    <a:accent3>
      <a:srgbClr val="85C2BC"/>
    </a:accent3>
    <a:accent4>
      <a:srgbClr val="FAD25F"/>
    </a:accent4>
    <a:accent5>
      <a:srgbClr val="99CAE6"/>
    </a:accent5>
    <a:accent6>
      <a:srgbClr val="8491CB"/>
    </a:accent6>
    <a:hlink>
      <a:srgbClr val="7DC8EB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78495"/>
    </a:dk2>
    <a:lt2>
      <a:srgbClr val="F0F0F0"/>
    </a:lt2>
    <a:accent1>
      <a:srgbClr val="698FCE"/>
    </a:accent1>
    <a:accent2>
      <a:srgbClr val="969EC2"/>
    </a:accent2>
    <a:accent3>
      <a:srgbClr val="85C2BC"/>
    </a:accent3>
    <a:accent4>
      <a:srgbClr val="FAD25F"/>
    </a:accent4>
    <a:accent5>
      <a:srgbClr val="99CAE6"/>
    </a:accent5>
    <a:accent6>
      <a:srgbClr val="8491CB"/>
    </a:accent6>
    <a:hlink>
      <a:srgbClr val="7DC8EB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78495"/>
    </a:dk2>
    <a:lt2>
      <a:srgbClr val="F0F0F0"/>
    </a:lt2>
    <a:accent1>
      <a:srgbClr val="698FCE"/>
    </a:accent1>
    <a:accent2>
      <a:srgbClr val="969EC2"/>
    </a:accent2>
    <a:accent3>
      <a:srgbClr val="85C2BC"/>
    </a:accent3>
    <a:accent4>
      <a:srgbClr val="FAD25F"/>
    </a:accent4>
    <a:accent5>
      <a:srgbClr val="99CAE6"/>
    </a:accent5>
    <a:accent6>
      <a:srgbClr val="8491CB"/>
    </a:accent6>
    <a:hlink>
      <a:srgbClr val="7DC8EB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78495"/>
    </a:dk2>
    <a:lt2>
      <a:srgbClr val="F0F0F0"/>
    </a:lt2>
    <a:accent1>
      <a:srgbClr val="698FCE"/>
    </a:accent1>
    <a:accent2>
      <a:srgbClr val="969EC2"/>
    </a:accent2>
    <a:accent3>
      <a:srgbClr val="85C2BC"/>
    </a:accent3>
    <a:accent4>
      <a:srgbClr val="FAD25F"/>
    </a:accent4>
    <a:accent5>
      <a:srgbClr val="99CAE6"/>
    </a:accent5>
    <a:accent6>
      <a:srgbClr val="8491CB"/>
    </a:accent6>
    <a:hlink>
      <a:srgbClr val="7DC8EB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2089</TotalTime>
  <Words>192</Words>
  <Application>Microsoft Office PowerPoint</Application>
  <PresentationFormat>宽屏</PresentationFormat>
  <Paragraphs>64</Paragraphs>
  <Slides>14</Slides>
  <Notes>1</Notes>
  <HiddenSlides>0</HiddenSlides>
  <MMClips>4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宋体</vt:lpstr>
      <vt:lpstr>微软雅黑</vt:lpstr>
      <vt:lpstr>Arial</vt:lpstr>
      <vt:lpstr>Calibri</vt:lpstr>
      <vt:lpstr>主题5</vt:lpstr>
      <vt:lpstr>小型仿生跳跃滑翔运动装置 – 终期答辩</vt:lpstr>
      <vt:lpstr>模块概述</vt:lpstr>
      <vt:lpstr>腿</vt:lpstr>
      <vt:lpstr>翅膀</vt:lpstr>
      <vt:lpstr>机翼接头的设计迭代</vt:lpstr>
      <vt:lpstr>电路</vt:lpstr>
      <vt:lpstr>通信协议</vt:lpstr>
      <vt:lpstr>测试</vt:lpstr>
      <vt:lpstr>腿部测试</vt:lpstr>
      <vt:lpstr>机翼测试</vt:lpstr>
      <vt:lpstr>平地测试</vt:lpstr>
      <vt:lpstr>斜坡测试</vt:lpstr>
      <vt:lpstr>改进方向</vt:lpstr>
      <vt:lpstr>感谢聆听~</vt:lpstr>
    </vt:vector>
  </TitlesOfParts>
  <Manager>iSlide</Manager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peter</cp:lastModifiedBy>
  <cp:revision>75</cp:revision>
  <cp:lastPrinted>2018-02-05T16:00:00Z</cp:lastPrinted>
  <dcterms:created xsi:type="dcterms:W3CDTF">2018-02-05T16:00:00Z</dcterms:created>
  <dcterms:modified xsi:type="dcterms:W3CDTF">2020-06-03T09:25:51Z</dcterms:modified>
  <cp:category>business proposal;oral defense;training courseware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a18adb86-5929-4bf5-a1c6-bcf101f86030</vt:lpwstr>
  </property>
</Properties>
</file>